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53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CB"/>
    <a:srgbClr val="05E431"/>
    <a:srgbClr val="17B9CB"/>
    <a:srgbClr val="0BB9CB"/>
    <a:srgbClr val="0BB0C1"/>
    <a:srgbClr val="0FDBF1"/>
    <a:srgbClr val="00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712"/>
  </p:normalViewPr>
  <p:slideViewPr>
    <p:cSldViewPr snapToObjects="1"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7F885-5F48-4015-A198-50664517CAB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C077C-C662-4735-BC39-00071212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1CDF-240B-7946-80AC-492EFA74242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FD94-83C4-304D-A0F5-BA31C4B4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rcx-nf3kH_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277588" y="-73635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72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Demographic</a:t>
            </a:r>
            <a:endParaRPr lang="en-US" sz="7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 rot="875813">
            <a:off x="-19777" y="2193148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72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Population</a:t>
            </a:r>
            <a:endParaRPr lang="en-US" sz="7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 rot="19659590">
            <a:off x="-611068" y="3758329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72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Manipulation</a:t>
            </a:r>
            <a:endParaRPr lang="en-US" sz="7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64472" y="2494061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So, what did Malthus suggest?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Says "misery must fall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somewhere" and maintains that the positive checks will necessarily be the lot of the lower classes. 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4478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Malthus explains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misery of the lower classes as the result of a </a:t>
            </a:r>
            <a:r>
              <a:rPr lang="en-US" sz="2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natural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law which functions "absolutely independent of all human regulation." 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distress among the lowest classes has, therefore, to be interpreted as "an evil so seated that no human deeply ingenuity can reach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it…”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“Helping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lower classes only increases aggregate human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misery.”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Increasing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subsistence levels to "a part of society that cannot in general be considered as the most valuable part diminishes the shares that would otherwise belong to more industrious and worthy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members.”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“Helping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lower classes only increases aggregate human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misery.”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Increasing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subsistence levels to "a part of society that cannot in general be considered as the most valuable part diminishes the shares that would otherwise belong to more industrious and worthy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members.”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4357538" y="2036714"/>
            <a:ext cx="4030104" cy="2306686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Wrong! </a:t>
            </a:r>
            <a:endParaRPr lang="en-US" sz="2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asymmetrical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 accumulation of wealth increases human misery.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 flipV="1">
            <a:off x="3048000" y="2590801"/>
            <a:ext cx="1309538" cy="5992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So, Malthus (and others) wanted to check growth by (more or less) letting the poor suffer and/or die.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They talk about ‘benign neglect’ and doing away with charity.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59945" y="4876800"/>
            <a:ext cx="3961448" cy="1773286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BUT, this reasoning is wrong, even according to the logic of capitalism. 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So, Malthus (and others) wanted to check growth by (more or less) letting the poor suffer and/or die.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They talk about ‘benign neglect’ and doing away with charity.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59945" y="4876800"/>
            <a:ext cx="3961448" cy="1773286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BUT, this reasoning is wrong, even according to the logic of capitalism. 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572000" y="2476500"/>
            <a:ext cx="3961448" cy="262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Early economists advocated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for a capitalist system because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THEY DIDN’T </a:t>
            </a:r>
            <a:r>
              <a:rPr lang="en-US" sz="28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UNDERSTAND </a:t>
            </a:r>
            <a:r>
              <a:rPr lang="en-US" sz="280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WHAT IT WAS!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65980" y="2060856"/>
            <a:ext cx="3961448" cy="3501744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They thought there could be a static economic equilibrium.</a:t>
            </a:r>
          </a:p>
          <a:p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They didn’t grasp that the system is based on perpetual </a:t>
            </a:r>
            <a:r>
              <a:rPr lang="en-US" sz="280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directional accumulation.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0" y="2476500"/>
            <a:ext cx="3961448" cy="2400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Early economists advocated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for a capitalist system because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THEY DIDN’T UNDERSTAND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IT.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‘unproductive laboring poor who spend their money on drink and amusement’ are created by and indispensable to capital resource distribution.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676400" y="4495800"/>
            <a:ext cx="5562124" cy="13716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inequality, exploitation, poverty problem!</a:t>
            </a:r>
          </a:p>
        </p:txBody>
      </p:sp>
    </p:spTree>
    <p:extLst>
      <p:ext uri="{BB962C8B-B14F-4D97-AF65-F5344CB8AC3E}">
        <p14:creationId xmlns:p14="http://schemas.microsoft.com/office/powerpoint/2010/main" val="2290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600200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current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resource distribution system is predicated on perpetual growth, this requires the creation of new markets, at some point then, this requires new humans (consumers &amp; laborers). 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order to stem, stop, or reverse overpopulation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require that we no longer measure wealth and value in terms of its future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capacities – how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much it can grow.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b="1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7525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98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Labor &amp; Capital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62208" y="1939608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Tx/>
              <a:buAutoNum type="arabicParenR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Capital = anything used to generate / accumulate more wealth (in the future).</a:t>
            </a:r>
          </a:p>
          <a:p>
            <a:pPr marL="457200" indent="-457200">
              <a:buFontTx/>
              <a:buAutoNum type="arabicParenR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Continued accumulation requires expansion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the labor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force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labor supply remains constant increasing demand for labor generated by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need to accumulate more will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increase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wages.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6001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16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28600" y="2100166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Wrong question!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828800" y="1295400"/>
            <a:ext cx="3810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Labor &amp; Capital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9945" y="1119962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This will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mean falling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profits,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which will mean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decreasing rate of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accumulation. 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How do you overcome this paradox of either increasing wages or decreasing accumulation? 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production and maintenance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more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poor laborers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(wages stay down, asymmetrical accumulation remains high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). 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Perpetual growth demands perpetual poverty.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6001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78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Labor &amp; Capital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304800" y="1961654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“Laborers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produce the means by which they are made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superfluous.”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“A disposable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industrial reserve army of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labor must constantly be maintained.”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“Creates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 mass of human material always ready for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exploitation.”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6001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9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Labor &amp; Capital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25994" y="2286000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“Poverty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is built in to the system of capitalism no matter what the rate of population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growth.”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“Poverty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laboring classes is result of capitalist law of accumulation... It’s an endemic condition internal to the capitalist mode of production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...”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6001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83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24250" cy="2714625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Labor &amp; Capital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25994" y="1676400"/>
            <a:ext cx="509785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It sounds paradoxical to mainstream economics, but slowing or stopping the growth of the economy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is the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best way to reduce poverty. </a:t>
            </a:r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Indefinite perpetual growth of wealth (mathematically) demands perpetual growth of poor.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Instead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putting checks on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population growth, why not check economic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growth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?????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14999" y="4495801"/>
            <a:ext cx="3405613" cy="1600199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We do not have a ‘population problem’ we have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 resource consumption problem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75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135048" y="1648261"/>
            <a:ext cx="4360752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Demographics are NOT ‘ethically neutral’.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Science is not free of ideology.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Malthus had an ideology &amp; Marx had an ideology.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The scientific method is an ideology.</a:t>
            </a:r>
          </a:p>
          <a:p>
            <a:endParaRPr lang="en-US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981200"/>
            <a:ext cx="4360752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Malthusians believe in environmental determinism.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Marxist believe in historical determinism.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But maybe the world and social relations are not deterministic at all?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5" y="1295400"/>
            <a:ext cx="8305549" cy="4922629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524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happened here?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842962"/>
            <a:ext cx="5334000" cy="4567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524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Industrialization...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betanews.com/wp-content/uploads/2014/03/Steam-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8720"/>
            <a:ext cx="6781800" cy="54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443136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When we employ the idea of a ‘population problem’ or a resource availability problem, it creates the specter or threat of scarcity.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= the idea that there is a finite amount of resources (and that there won’t be enough for everybody).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443136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When we employ the idea of a ‘population problem’ or a resource availability problem, it creates the specter or threat of scarcity.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= the idea that there is a finite amount of resources (and that there won’t be enough for everybody).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It’s true that resources are finite,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but it is NOT true that there 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not enough for everyone.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There’s not enough resources for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everyone to have as many as this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guy.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71" y="1073923"/>
            <a:ext cx="6315529" cy="3746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95600" y="3200400"/>
            <a:ext cx="3581400" cy="2286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28600" y="2100166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Better question!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5000" y="3810000"/>
            <a:ext cx="1219200" cy="9048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 txBox="1">
            <a:spLocks noChangeArrowheads="1"/>
          </p:cNvSpPr>
          <p:nvPr/>
        </p:nvSpPr>
        <p:spPr bwMode="auto">
          <a:xfrm rot="260510">
            <a:off x="290248" y="4768036"/>
            <a:ext cx="8267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5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Why are there so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443136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When we employ the idea of a ‘population problem’ or a resource availability problem, it creates the specter or threat of scarcity.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= the idea that there is a finite amount of resources (and that there won’t be enough for everybody).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419600"/>
            <a:ext cx="4648200" cy="584775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generates value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443136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When we employ the idea of a ‘population problem’ or a resource availability problem, it creates the specter or threat of scarcity.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= the idea that there is a finite amount of resources (and that there won’t be enough for everybody).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38387" y="3333383"/>
            <a:ext cx="3405613" cy="1264296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scarcer something is the more value it has (generally).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419600"/>
            <a:ext cx="4648200" cy="584775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generates value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443136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When we employ the idea of a ‘population problem’ or a resource availability problem, it creates the specter or threat of scarcity.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= the idea that there is a finite amount of resources (and that there won’t be enough for everybody).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38387" y="3333383"/>
            <a:ext cx="3405613" cy="1264296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scarcer something is the more value it has (generally).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419600"/>
            <a:ext cx="4648200" cy="584775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Scarcity generates value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5100" y="5970510"/>
            <a:ext cx="2705100" cy="707886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world-mysteries.com/wp-content/uploads/2011/01/overpopul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295400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framing of the problem frames base subsistence as a competition: “I’ve got to get mine before someone else does because there’s not enough for everybody.”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is a tactic for pitting poor working labor against poor working labor, for making U.S. workers see Mexican or Indian or Chinese workers as their “competition.”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9025" y="1295400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framing of the problem pits base subsistence as a competition: “I’ve got to get mine before someone else does because there’s not enough for everybody.”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is a tactic for pitting poor working labor against poor working labor, for making U.S. workers see Mexican or Indian or Chinese workers as their “competition.”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741" y="4549184"/>
            <a:ext cx="6781800" cy="1938992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“Whenever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theory of overpopulation seizes hold in a society dominated by an elite, then the non-elite invariably experience some form of political, economic, and social repression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2400" y="1721230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you seriously want to reduce population, you have to ask ‘who is unnecessary?’. Certainly, you’re not, I’m not. It must be ‘The Other’ that is unnecessary... SCARY...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Framing this as an over-population problem is a way to get the population to accept the status quo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741" y="4549184"/>
            <a:ext cx="6781800" cy="1938992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“Whenever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theory of overpopulation seizes hold in a society dominated by an elite, then the non-elite invariably experience some form of political, economic, and social repression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2400" y="1721230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you seriously want to reduce population, you have to ask ‘who is unnecessary?’. Certainly, you’re not, I’m not. It must be ‘The Other’ that is unnecessary.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Framing this as an over-population problem is a way to get the population to accept the status quo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04251">
            <a:off x="788036" y="1852479"/>
            <a:ext cx="5697348" cy="1323439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is the status quo good for??? </a:t>
            </a:r>
          </a:p>
        </p:txBody>
      </p:sp>
    </p:spTree>
    <p:extLst>
      <p:ext uri="{BB962C8B-B14F-4D97-AF65-F5344CB8AC3E}">
        <p14:creationId xmlns:p14="http://schemas.microsoft.com/office/powerpoint/2010/main" val="3014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41202">
            <a:off x="6036" y="0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Illusion of Scarcity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52400" y="1721230"/>
            <a:ext cx="8560806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you seriously want to reduce population, you have to ask ‘who is unnecessary?’. Certainly, you’re not, I’m not. It must be ‘The Other’ that is unnecessary.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Framing this as an over-population problem is a way to get the population to accept the status quo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04251">
            <a:off x="788036" y="1852479"/>
            <a:ext cx="5697348" cy="1323439"/>
          </a:xfrm>
          <a:prstGeom prst="rect">
            <a:avLst/>
          </a:prstGeom>
          <a:solidFill>
            <a:srgbClr val="FF25C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is the status quo good for??? </a:t>
            </a:r>
          </a:p>
        </p:txBody>
      </p:sp>
      <p:sp>
        <p:nvSpPr>
          <p:cNvPr id="8" name="Rectangle 7"/>
          <p:cNvSpPr/>
          <p:nvPr/>
        </p:nvSpPr>
        <p:spPr>
          <a:xfrm rot="193431">
            <a:off x="2050386" y="3631810"/>
            <a:ext cx="5879540" cy="923330"/>
          </a:xfrm>
          <a:prstGeom prst="rect">
            <a:avLst/>
          </a:prstGeom>
          <a:solidFill>
            <a:srgbClr val="05E43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poor people!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365756">
            <a:off x="1091410" y="5025513"/>
            <a:ext cx="587954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 in power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sus.gov/2010census/img/state_profile_dc_2010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1" y="1219200"/>
            <a:ext cx="3733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28600" y="2100166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Better question!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5000" y="3810000"/>
            <a:ext cx="1219200" cy="9048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 txBox="1">
            <a:spLocks noChangeArrowheads="1"/>
          </p:cNvSpPr>
          <p:nvPr/>
        </p:nvSpPr>
        <p:spPr bwMode="auto">
          <a:xfrm rot="260510">
            <a:off x="290248" y="4768036"/>
            <a:ext cx="8267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5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Why are there so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25896" y="244785"/>
            <a:ext cx="67552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/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(Always </a:t>
            </a:r>
            <a:r>
              <a:rPr lang="en-US" sz="2400" b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be suspicious of Yes/No questions!)</a:t>
            </a:r>
            <a:endParaRPr lang="en-US" sz="2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5" y="1295400"/>
            <a:ext cx="8305549" cy="49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449284" y="1163334"/>
            <a:ext cx="14482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Thomas Malthus </a:t>
            </a:r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581400" y="2036715"/>
            <a:ext cx="2362200" cy="20018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2356" y="2102757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“Power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population is indefinitely greater than the power of the earth to produce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subsistence."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Yes, population CAN grow faster than food.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He is correct about the thermodynamics of it – more people require more energy/resources.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449284" y="1163334"/>
            <a:ext cx="14482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Thomas Malthus </a:t>
            </a:r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581400" y="2036715"/>
            <a:ext cx="2362200" cy="20018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82356" y="2102757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“Power </a:t>
            </a: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of population is indefinitely greater than the power of the earth to produce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subsistence." 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Yes, population CAN grow faster than food.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He is correct about the thermodynamics of it – more people require more energy/resources.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41838" y="1818334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Interestingly, early capitalist economists recognized the impossibility of perpetual growth, and tried to think of how it could be checked.</a:t>
            </a:r>
          </a:p>
          <a:p>
            <a:endParaRPr lang="en-US" sz="24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This is something many mainstream economists don’t even acknowledge today.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-51655" y="278301"/>
            <a:ext cx="94483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 there too many people?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8" y="1097292"/>
            <a:ext cx="4938712" cy="5760708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19958" y="1981200"/>
            <a:ext cx="3961448" cy="16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Mainstream economics today subscribes to an ideology of growth. At best they are concerned with how all populations can grow equitably.</a:t>
            </a:r>
          </a:p>
          <a:p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But the dogma of growth is hardly ever questioned.</a:t>
            </a:r>
            <a:endParaRPr lang="en-US" sz="2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2600" y="4049917"/>
            <a:ext cx="2906456" cy="1066800"/>
          </a:xfrm>
          <a:prstGeom prst="rect">
            <a:avLst/>
          </a:prstGeom>
          <a:solidFill>
            <a:srgbClr val="FF25C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Duh!</a:t>
            </a:r>
            <a:endParaRPr lang="en-US" sz="6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1860</Words>
  <Application>Microsoft Office PowerPoint</Application>
  <PresentationFormat>On-screen Show (4:3)</PresentationFormat>
  <Paragraphs>225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schwartz</dc:creator>
  <cp:lastModifiedBy>Scott Wendle Schwartz</cp:lastModifiedBy>
  <cp:revision>104</cp:revision>
  <dcterms:created xsi:type="dcterms:W3CDTF">2016-03-05T22:16:54Z</dcterms:created>
  <dcterms:modified xsi:type="dcterms:W3CDTF">2018-04-24T19:29:14Z</dcterms:modified>
</cp:coreProperties>
</file>