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8" r:id="rId2"/>
    <p:sldMasterId id="2147483720" r:id="rId3"/>
  </p:sldMasterIdLst>
  <p:notesMasterIdLst>
    <p:notesMasterId r:id="rId35"/>
  </p:notesMasterIdLst>
  <p:sldIdLst>
    <p:sldId id="256" r:id="rId4"/>
    <p:sldId id="297" r:id="rId5"/>
    <p:sldId id="306" r:id="rId6"/>
    <p:sldId id="298" r:id="rId7"/>
    <p:sldId id="302" r:id="rId8"/>
    <p:sldId id="303" r:id="rId9"/>
    <p:sldId id="304" r:id="rId10"/>
    <p:sldId id="305" r:id="rId11"/>
    <p:sldId id="299" r:id="rId12"/>
    <p:sldId id="300" r:id="rId13"/>
    <p:sldId id="301" r:id="rId14"/>
    <p:sldId id="307" r:id="rId15"/>
    <p:sldId id="309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4" r:id="rId31"/>
    <p:sldId id="327" r:id="rId32"/>
    <p:sldId id="326" r:id="rId33"/>
    <p:sldId id="32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86"/>
    <a:srgbClr val="F7FF16"/>
    <a:srgbClr val="BEC202"/>
    <a:srgbClr val="E9EC01"/>
    <a:srgbClr val="00F0F0"/>
    <a:srgbClr val="FF74DB"/>
    <a:srgbClr val="0CFF00"/>
    <a:srgbClr val="FF75EE"/>
    <a:srgbClr val="17E83F"/>
    <a:srgbClr val="FF7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0"/>
    <p:restoredTop sz="94712"/>
  </p:normalViewPr>
  <p:slideViewPr>
    <p:cSldViewPr snapToGrid="0" snapToObjects="1">
      <p:cViewPr varScale="1">
        <p:scale>
          <a:sx n="113" d="100"/>
          <a:sy n="113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A8B44-51D1-44DF-85C0-78E0CA70A26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6CAB-9F27-4A86-848B-4793DCF0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3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9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1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4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1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92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37644-EC74-40C0-A92C-867A794EB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7389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25B8C-B39E-408F-92EF-FFE7D7D1E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3559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F3419-D412-43EA-997C-93845331A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837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001CB-CEFC-40BF-8057-25BBD233A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855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75185-4B7C-4676-9BDF-6B97102C5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938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E93AF-84DA-4B5C-9459-F6DF89F4D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408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04AA3-BF34-4545-ADCA-473C3D5D8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194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8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BB604-1A64-483B-B63A-A615A8B6B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7197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D9ADB-6ACD-4A9E-9902-D9AABA598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04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D94AC-DE8D-43FE-A41B-B852EA168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561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D5162-75C9-4606-8829-92422DE1D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014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13D63-F728-844A-8B59-BC47EEF0DD6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33C9-93BB-7A4F-BA3D-3F9CDA78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191CDF-240B-7946-80AC-492EFA742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E5FFD94-83C4-304D-A0F5-BA31C4B4F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813F4-9A2D-4E32-A866-F904DE2D012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har char="•"/>
        <a:defRPr sz="3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buChar char="–"/>
        <a:defRPr sz="28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buChar char="•"/>
        <a:defRPr sz="24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buChar char="–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://bmcccuny.kanopy.com/video/america-gilded-age-and-progressive-era-1865-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41" y="0"/>
            <a:ext cx="910985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7FF16"/>
                </a:solidFill>
                <a:latin typeface="Century Gothic" charset="0"/>
                <a:ea typeface="Century Gothic" charset="0"/>
                <a:cs typeface="Century Gothic" charset="0"/>
              </a:rPr>
              <a:t>The case of Bitcoin </a:t>
            </a:r>
            <a:endParaRPr lang="en-US" sz="7200" b="1" dirty="0">
              <a:solidFill>
                <a:srgbClr val="F7FF1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/>
            <a:r>
              <a:rPr lang="en-US" sz="6000" b="1" dirty="0" smtClean="0">
                <a:solidFill>
                  <a:srgbClr val="F7FF16"/>
                </a:solidFill>
                <a:latin typeface="Century Gothic" charset="0"/>
                <a:ea typeface="Century Gothic" charset="0"/>
                <a:cs typeface="Century Gothic" charset="0"/>
              </a:rPr>
              <a:t>&amp; The Limits to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0" y="2400300"/>
            <a:ext cx="8509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9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Energy</a:t>
            </a:r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= </a:t>
            </a:r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Money</a:t>
            </a:r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98" y="1357084"/>
            <a:ext cx="896891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Efforts to engineer hydraulic energy infrastructure all relied on collective distribution and maintenance of the power supply (socialism).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73400"/>
            <a:ext cx="38100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98" y="2925116"/>
            <a:ext cx="524750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This is not good for an economy based on the growth of private wealth (capitalism).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Unfortunately coal use has the side effect of altering the composition of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203786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Energy</a:t>
            </a:r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= </a:t>
            </a:r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Money</a:t>
            </a:r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98" y="1357084"/>
            <a:ext cx="89689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The self-sustaining growth of the Industrial economy is combined with the combustion of fossil fuels.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73400"/>
            <a:ext cx="38100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708" y="2764514"/>
            <a:ext cx="513629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“No </a:t>
            </a:r>
            <a:r>
              <a:rPr lang="en-US" sz="2400" dirty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stationary state is possible based on fossil energy; when this system has reached its limits, a new contraction must set in. The only escape could be a shift to novel energy carriers. Therefore, the fossil energy regime is a transitional regime and the society built upon it is a transitional society.” </a:t>
            </a:r>
            <a:r>
              <a:rPr lang="en-US" sz="24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-</a:t>
            </a:r>
            <a:r>
              <a:rPr lang="en-US" sz="2400" dirty="0" err="1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Sieferle</a:t>
            </a:r>
            <a:endParaRPr lang="en-US" sz="24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Futura Medium" charset="0"/>
                <a:ea typeface="Futura Medium" charset="0"/>
                <a:cs typeface="Futura Medium" charset="0"/>
              </a:rPr>
              <a:t>Money</a:t>
            </a:r>
            <a:r>
              <a:rPr lang="en-US" sz="7200" dirty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=</a:t>
            </a:r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7200" dirty="0" smtClean="0">
                <a:latin typeface="Futura Medium" charset="0"/>
                <a:ea typeface="Futura Medium" charset="0"/>
                <a:cs typeface="Futura Medium" charset="0"/>
              </a:rPr>
              <a:t>Energy </a:t>
            </a:r>
            <a:endParaRPr lang="en-US" sz="72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98" y="1357084"/>
            <a:ext cx="8968914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Money is made by moving things around the planet faster and faster (using energy)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What if we didn’t have to </a:t>
            </a:r>
            <a:r>
              <a:rPr lang="en-US" sz="3200" b="1" u="sng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move things </a:t>
            </a: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around to the planet to make money?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What if we could just turn the consumption of energy directly into money?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0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30" y="2366682"/>
            <a:ext cx="60706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446181">
            <a:off x="-376517" y="201735"/>
            <a:ext cx="905541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9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349242"/>
            <a:ext cx="8714738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Cryptocurrency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 started in 2009. 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1 bitcoin is worth $9,000 today. They have been worth as much as $19,000.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32" y="3462963"/>
            <a:ext cx="4752338" cy="3108543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What can you do with a bitcoin? The same thing you can do with government backed money?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Not exactly.</a:t>
            </a:r>
          </a:p>
        </p:txBody>
      </p:sp>
    </p:spTree>
    <p:extLst>
      <p:ext uri="{BB962C8B-B14F-4D97-AF65-F5344CB8AC3E}">
        <p14:creationId xmlns:p14="http://schemas.microsoft.com/office/powerpoint/2010/main" val="51540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097454"/>
            <a:ext cx="8714738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You could sell it to someone who wants to buy bitcoins because they think they will continue to rise in value.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So if you sold 10 bitcoins you’d make $90,000.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32" y="2919631"/>
            <a:ext cx="4752338" cy="3970318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Can you buy things? Exchange? Trade?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 few stores and online retailers accept bitcoin. But it’s wild fluctuations don’t really make it a good medium of exchange.</a:t>
            </a:r>
          </a:p>
        </p:txBody>
      </p:sp>
    </p:spTree>
    <p:extLst>
      <p:ext uri="{BB962C8B-B14F-4D97-AF65-F5344CB8AC3E}">
        <p14:creationId xmlns:p14="http://schemas.microsoft.com/office/powerpoint/2010/main" val="192941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384995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PRO: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Prevents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banks from profiting off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your money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?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disempowers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banks?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32" y="2887682"/>
            <a:ext cx="4752338" cy="353943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CON: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Allows trade and exchange of illicit goods: drugs, weapons, sex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Subject to wild fluctuations.</a:t>
            </a:r>
          </a:p>
        </p:txBody>
      </p:sp>
    </p:spTree>
    <p:extLst>
      <p:ext uri="{BB962C8B-B14F-4D97-AF65-F5344CB8AC3E}">
        <p14:creationId xmlns:p14="http://schemas.microsoft.com/office/powerpoint/2010/main" val="52076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384995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Also: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Allows people to hide their taxable earnings and avoid sales tax.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61" y="2650139"/>
            <a:ext cx="4752338" cy="3847207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Allows you to get around Central Bank policies on interest.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Your transactions cannot be tracked like with dollars.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Potentially interest-free way to store money.</a:t>
            </a:r>
          </a:p>
        </p:txBody>
      </p:sp>
    </p:spTree>
    <p:extLst>
      <p:ext uri="{BB962C8B-B14F-4D97-AF65-F5344CB8AC3E}">
        <p14:creationId xmlns:p14="http://schemas.microsoft.com/office/powerpoint/2010/main" val="17472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384995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Also: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Allows people to hide their taxable earnings and avoid sales tax.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61" y="2650139"/>
            <a:ext cx="4752338" cy="3847207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Allows you to get around Central Bank policies on interest.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Your transactions cannot be tracked like with dollars.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Potentially interest-free way to store money.</a:t>
            </a:r>
          </a:p>
        </p:txBody>
      </p:sp>
      <p:sp>
        <p:nvSpPr>
          <p:cNvPr id="6" name="TextBox 5"/>
          <p:cNvSpPr txBox="1"/>
          <p:nvPr/>
        </p:nvSpPr>
        <p:spPr>
          <a:xfrm rot="433125">
            <a:off x="2163425" y="1750132"/>
            <a:ext cx="733361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entury Gothic" charset="0"/>
                <a:ea typeface="Century Gothic" charset="0"/>
                <a:cs typeface="Century Gothic" charset="0"/>
              </a:rPr>
              <a:t>Good or bad?</a:t>
            </a:r>
            <a:endParaRPr lang="en-US" sz="7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6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At the end of the day national currencies are backed up by laws which can be enforced by force. At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 end of the day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police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and military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defend the value of the dollar.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60" y="3819175"/>
            <a:ext cx="4567179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Laws are theoretically written by people that you have elected to write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them.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6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1" y="2879124"/>
            <a:ext cx="6778806" cy="3749978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23577" y="333199"/>
            <a:ext cx="103812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are the </a:t>
            </a:r>
          </a:p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limits to growth?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384995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At the end of the day the value of Bitcoin is backed up by trust in the integrity of the coding and algorithm of its creator(s).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32" y="2887682"/>
            <a:ext cx="4739085" cy="353943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trust in the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algorithm is an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abandonment of the idea that humans are capable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of socially organize on their own,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that more trust should be put into algorithms than human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interaction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?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1384995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At the end of the day the value of Bitcoin is backed up by trust in the integrity of the coding and algorithm of its creator(s).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32" y="2887682"/>
            <a:ext cx="4739085" cy="353943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trust in the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algorithm is an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abandonment of the idea that humans are capable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of socially organize on their own,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that more trust should be put into algorithms than human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interaction.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40362">
            <a:off x="260675" y="2277148"/>
            <a:ext cx="8534061" cy="17235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entury Gothic" charset="0"/>
                <a:ea typeface="Century Gothic" charset="0"/>
                <a:cs typeface="Century Gothic" charset="0"/>
              </a:rPr>
              <a:t>But most importantly </a:t>
            </a:r>
            <a:r>
              <a:rPr lang="en-US" sz="4000" b="1" dirty="0" smtClean="0">
                <a:latin typeface="Century Gothic" charset="0"/>
                <a:ea typeface="Century Gothic" charset="0"/>
                <a:cs typeface="Century Gothic" charset="0"/>
              </a:rPr>
              <a:t>(to me)</a:t>
            </a: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22" y="3249827"/>
            <a:ext cx="4015277" cy="360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732" y="1265144"/>
            <a:ext cx="8714738" cy="52322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 requires a shit-ton of energy.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732" y="2159548"/>
            <a:ext cx="4739085" cy="4493538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 requires as much energy as the nation Denmark.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 uses as much energy as the U.S. military.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They say if the velocity at which Bitcoin’s energy consumption has expanded continues, it would require more energy than all the world currently uses by the year 2020.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864" y="1387214"/>
            <a:ext cx="8714738" cy="2246769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Bitcoin’s value is directly tied to the consumption of energy.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Requires extremely high computing power to “mine” a bitcoin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9867" y="3752991"/>
            <a:ext cx="4098603" cy="3108543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 is highly inequitable.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Currently 95% of Bitcoins are owned by 4% of the Bitcoin community.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233"/>
            <a:ext cx="4576233" cy="26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4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46181"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hello Bitcoin!</a:t>
            </a:r>
            <a:endParaRPr lang="en-US" sz="7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864" y="1387214"/>
            <a:ext cx="8714738" cy="2246769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Bitcoin’s value is directly tied to the consumption of energy.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Requires extremely high computing power to “mine” a bitcoin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.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9867" y="3752991"/>
            <a:ext cx="4098603" cy="3108543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Bitcoin is highly inequitable.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Currently 95% of Bitcoins are owned by 4% of the Bitcoin community.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233"/>
            <a:ext cx="4576233" cy="26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340362">
            <a:off x="260675" y="2169426"/>
            <a:ext cx="8534061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charset="0"/>
                <a:ea typeface="Century Gothic" charset="0"/>
                <a:cs typeface="Century Gothic" charset="0"/>
              </a:rPr>
              <a:t>So how do you get a Bitcoin anyway…?</a:t>
            </a:r>
            <a:endParaRPr lang="en-US" sz="6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7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2677656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 Columbia River in Washington has five hydroelectric power plants. </a:t>
            </a:r>
          </a:p>
          <a:p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It generates the cheapest country in the nation.</a:t>
            </a:r>
          </a:p>
          <a:p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It even sells its surplus energy to California.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6809" y="4525384"/>
            <a:ext cx="4098603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In 2013 Bitcoin miners began moving to the area to set up “mines.”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927"/>
            <a:ext cx="4783667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73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2677656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Early Bitcoin miners need hundreds of high speed servers and “heavy-duty cooling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systems to keep them from melting down as they churned out trillions of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calculations.” </a:t>
            </a:r>
          </a:p>
          <a:p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Now they have tens of thousands of servers.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5397" y="4308659"/>
            <a:ext cx="4098603" cy="2246769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They are quite tangibly just transforming the regions energy into a cryptocurrency.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927"/>
            <a:ext cx="4783667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6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So, to mine a bitcoin, you basically have to have your computer solve a puzzle. The early computers could make 12 billion guesses per second. Today they are a thousand times faster.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6809" y="3252198"/>
            <a:ext cx="4098603" cy="353943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Every transaction over Bitcoin is recorded and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encrypted.</a:t>
            </a:r>
          </a:p>
          <a:p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As more transactions are conducted, the more complex the encryption…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927"/>
            <a:ext cx="4783667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20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181588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So, there is a weird echo chamber </a:t>
            </a:r>
            <a:r>
              <a:rPr lang="en-US" sz="2800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effect.The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 more computers that are mining Bitcoin, the more complicated the puzzles get to solve, which requires more and more computers.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6809" y="3333020"/>
            <a:ext cx="4098603" cy="341632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Every transaction over Bitcoin is recorded and encrypted.</a:t>
            </a:r>
          </a:p>
          <a:p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When you pay someone in bitcoin, you set in motion a process of escalating, energy- intensive complexity. 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927"/>
            <a:ext cx="4783667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20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1169551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Many small fires have been started by overheated electrical infrastructure.</a:t>
            </a:r>
          </a:p>
          <a:p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10789"/>
            <a:ext cx="3827807" cy="2677656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Plus, all this energy consumption is cutting into the area’s business model of selling surplus energy to other cities. Thus, raising the rates of their own energy bills.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07" y="3318933"/>
            <a:ext cx="5316193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977081" y="2879124"/>
            <a:ext cx="6778806" cy="3749978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23577" y="333199"/>
            <a:ext cx="103812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are the </a:t>
            </a:r>
          </a:p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limits to growth?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435" y="3209365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s-I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opulation increases by a billion every </a:t>
            </a:r>
            <a:r>
              <a:rPr lang="is-I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or 13 years!</a:t>
            </a:r>
          </a:p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is-I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increases 200,000 per day </a:t>
            </a:r>
          </a:p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(350,000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150,000 die)</a:t>
            </a:r>
            <a:endParaRPr lang="is-I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is-I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is-I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2092881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Understandably this has caused some troubles in the towns of the Columbia River.</a:t>
            </a:r>
          </a:p>
          <a:p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Local utilities managers have struggled to meet the demand of foreign investors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14022"/>
            <a:ext cx="3827807" cy="3046988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Sometimes requests for more energy are denied to miners, which leads to lawsuits.</a:t>
            </a:r>
          </a:p>
          <a:p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Overuse of electricity has shorted out the grids.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07" y="3318933"/>
            <a:ext cx="5316193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62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166"/>
            <a:ext cx="905541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The Columbia River</a:t>
            </a:r>
            <a:endParaRPr lang="en-US" sz="66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4716"/>
            <a:ext cx="8714738" cy="523220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(At least it’s hydroelectric energy).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134" y="2605597"/>
            <a:ext cx="4098603" cy="3785652"/>
          </a:xfrm>
          <a:prstGeom prst="rect">
            <a:avLst/>
          </a:prstGeom>
          <a:solidFill>
            <a:srgbClr val="FF4686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Similar mining schemes are going on in Venezuela (oil) and China (coal), and using cheap fossil fuel supplies.</a:t>
            </a:r>
          </a:p>
          <a:p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Courier" charset="0"/>
                <a:cs typeface="Courier" charset="0"/>
              </a:rPr>
              <a:t>They’re also doing it in Iceland on clean, renewable geothermal energy.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67" y="828964"/>
            <a:ext cx="9055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A case study</a:t>
            </a:r>
            <a:endParaRPr lang="en-US" sz="2800" b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22" name="Picture 2" descr="Image result for iceland geothe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3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1977081" y="2879124"/>
            <a:ext cx="6778806" cy="3749978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23577" y="333199"/>
            <a:ext cx="103812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are the </a:t>
            </a:r>
          </a:p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limits to growth?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 rot="21378434">
            <a:off x="755381" y="3134157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Energy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 rot="225704">
            <a:off x="6111793" y="2076321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Money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 rot="21100479">
            <a:off x="5398387" y="3755931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Food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 rot="423276">
            <a:off x="1261175" y="4956270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Water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 rot="21034024">
            <a:off x="5282200" y="115589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Space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1977081" y="2879124"/>
            <a:ext cx="6778806" cy="3749978"/>
          </a:xfrm>
          <a:prstGeom prst="rect">
            <a:avLst/>
          </a:prstGeom>
        </p:spPr>
      </p:pic>
      <p:sp>
        <p:nvSpPr>
          <p:cNvPr id="3074" name="Rectangle 10"/>
          <p:cNvSpPr txBox="1">
            <a:spLocks noChangeArrowheads="1"/>
          </p:cNvSpPr>
          <p:nvPr/>
        </p:nvSpPr>
        <p:spPr bwMode="auto">
          <a:xfrm>
            <a:off x="152400" y="-5316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en-US" sz="2800" b="1" i="1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 rot="21378434">
            <a:off x="23577" y="333199"/>
            <a:ext cx="103812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What are the </a:t>
            </a:r>
          </a:p>
          <a:p>
            <a:pPr marL="285750" indent="-285750" defTabSz="457200"/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limits to growth?</a:t>
            </a:r>
            <a:endParaRPr lang="en-US" sz="5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 rot="21378434">
            <a:off x="755381" y="3134157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Energy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 rot="225704">
            <a:off x="6111793" y="2076321"/>
            <a:ext cx="2869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457200"/>
            <a:r>
              <a:rPr lang="en-US" sz="5400" b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Money</a:t>
            </a:r>
            <a:endParaRPr lang="en-US" sz="5400" b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80812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ENERGY</a:t>
            </a:r>
          </a:p>
          <a:p>
            <a:endParaRPr lang="en-US" sz="6600" b="1" dirty="0" smtClean="0">
              <a:solidFill>
                <a:srgbClr val="808080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 smtClean="0">
                <a:solidFill>
                  <a:srgbClr val="808080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</a:t>
            </a:r>
          </a:p>
          <a:p>
            <a:endParaRPr lang="en-US" sz="6600" b="1" dirty="0" smtClean="0">
              <a:solidFill>
                <a:srgbClr val="808080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MONEY</a:t>
            </a:r>
            <a:endParaRPr lang="en-US" sz="96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7" y="1467308"/>
            <a:ext cx="6812433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3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ROBBER</a:t>
            </a:r>
          </a:p>
          <a:p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BARONS</a:t>
            </a:r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 smtClean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0"/>
            <a:ext cx="2794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192790">
            <a:off x="277292" y="2787583"/>
            <a:ext cx="6964243" cy="923330"/>
          </a:xfrm>
          <a:prstGeom prst="rect">
            <a:avLst/>
          </a:prstGeom>
          <a:solidFill>
            <a:srgbClr val="FA68E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John D. Rockefeller</a:t>
            </a:r>
            <a:endParaRPr lang="en-US" sz="54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134" y="4270819"/>
            <a:ext cx="611659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Industry: Oil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Worth (today): $341 billion</a:t>
            </a:r>
            <a:endParaRPr lang="en-US" sz="36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7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ROBBER</a:t>
            </a:r>
          </a:p>
          <a:p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BARONS</a:t>
            </a:r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 smtClean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64749"/>
            <a:ext cx="4152939" cy="646331"/>
          </a:xfrm>
          <a:prstGeom prst="rect">
            <a:avLst/>
          </a:prstGeom>
          <a:solidFill>
            <a:srgbClr val="FA68E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Jeff Bezos</a:t>
            </a:r>
            <a:endParaRPr lang="en-US" sz="36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77940"/>
            <a:ext cx="52763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Industry: Retail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Worth (today): $110 billion</a:t>
            </a:r>
            <a:endParaRPr lang="en-US" sz="28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04"/>
            <a:ext cx="5412259" cy="3044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07" y="0"/>
            <a:ext cx="4546561" cy="3091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0388" y="3091661"/>
            <a:ext cx="4152939" cy="646331"/>
          </a:xfrm>
          <a:prstGeom prst="rect">
            <a:avLst/>
          </a:prstGeom>
          <a:solidFill>
            <a:srgbClr val="FA68E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Bill Gates</a:t>
            </a:r>
            <a:endParaRPr lang="en-US" sz="36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2173" y="3704852"/>
            <a:ext cx="401182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Industry: Tech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Worth (today): 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$90 billion</a:t>
            </a:r>
            <a:endParaRPr lang="en-US" sz="28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2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0554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Energy</a:t>
            </a:r>
            <a:r>
              <a:rPr lang="en-US" sz="72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 = </a:t>
            </a:r>
            <a:r>
              <a:rPr lang="en-US" sz="72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Money</a:t>
            </a:r>
            <a:endParaRPr lang="en-US" sz="7200" dirty="0">
              <a:solidFill>
                <a:srgbClr val="FFFFFF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98" y="1357084"/>
            <a:ext cx="896891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In 1800 water power and steam power are </a:t>
            </a:r>
            <a:r>
              <a:rPr lang="en-US" sz="280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equally efficient.</a:t>
            </a:r>
            <a:endParaRPr lang="en-US" sz="2800" dirty="0" smtClean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Water power is cheaper.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73400"/>
            <a:ext cx="38100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98" y="3073400"/>
            <a:ext cx="510334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Futura Medium" charset="0"/>
                <a:ea typeface="Futura Medium" charset="0"/>
                <a:cs typeface="Futura Medium" charset="0"/>
              </a:rPr>
              <a:t>Why switch to steam power (coal)?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Because you cannot profit off of water power. You cannot sell the flow.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You can sell coal power as a commodity.</a:t>
            </a:r>
          </a:p>
        </p:txBody>
      </p:sp>
    </p:spTree>
    <p:extLst>
      <p:ext uri="{BB962C8B-B14F-4D97-AF65-F5344CB8AC3E}">
        <p14:creationId xmlns:p14="http://schemas.microsoft.com/office/powerpoint/2010/main" val="27342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1337</Words>
  <Application>Microsoft Office PowerPoint</Application>
  <PresentationFormat>On-screen Show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Courier</vt:lpstr>
      <vt:lpstr>Futura Medium</vt:lpstr>
      <vt:lpstr>ヒラギノ角ゴ ProN W3</vt:lpstr>
      <vt:lpstr>Office Theme</vt:lpstr>
      <vt:lpstr>3_Office Theme</vt:lpstr>
      <vt:lpstr>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W. Schwartz</dc:creator>
  <cp:lastModifiedBy>Scott Wendle Schwartz</cp:lastModifiedBy>
  <cp:revision>520</cp:revision>
  <dcterms:created xsi:type="dcterms:W3CDTF">2018-02-27T12:07:51Z</dcterms:created>
  <dcterms:modified xsi:type="dcterms:W3CDTF">2018-04-26T19:49:38Z</dcterms:modified>
</cp:coreProperties>
</file>